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11"/>
  </p:notesMasterIdLst>
  <p:sldIdLst>
    <p:sldId id="256" r:id="rId2"/>
    <p:sldId id="257" r:id="rId3"/>
    <p:sldId id="291" r:id="rId4"/>
    <p:sldId id="292" r:id="rId5"/>
    <p:sldId id="293" r:id="rId6"/>
    <p:sldId id="294" r:id="rId7"/>
    <p:sldId id="260" r:id="rId8"/>
    <p:sldId id="296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9"/>
    <p:restoredTop sz="94599"/>
  </p:normalViewPr>
  <p:slideViewPr>
    <p:cSldViewPr snapToGrid="0" snapToObjects="1"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types of connections – “Connecting  to the Internet”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5BC64-56BD-3243-9342-0F07328F2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2030137"/>
            <a:ext cx="531495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" y="4509812"/>
            <a:ext cx="531495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CEB6-A2B4-4CDB-8126-E210FBCCC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90" r:id="rId3"/>
    <p:sldLayoutId id="2147483791" r:id="rId4"/>
    <p:sldLayoutId id="2147483797" r:id="rId5"/>
    <p:sldLayoutId id="214748379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12" y="2607653"/>
            <a:ext cx="5314950" cy="290281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+mn-lt"/>
              </a:rPr>
              <a:t>ICT Spreadsheets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Lesson 3: </a:t>
            </a:r>
            <a:br>
              <a:rPr lang="en-US" b="1" dirty="0">
                <a:latin typeface="+mn-lt"/>
              </a:rPr>
            </a:b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Working with Formulas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– Lesson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1" y="1828800"/>
            <a:ext cx="8092127" cy="4442187"/>
          </a:xfrm>
        </p:spPr>
        <p:txBody>
          <a:bodyPr>
            <a:noAutofit/>
          </a:bodyPr>
          <a:lstStyle/>
          <a:p>
            <a:r>
              <a:rPr lang="en-US" dirty="0"/>
              <a:t>8.3.3: Insert common formulas into a spreadsheet, including addition, subtraction, multiplication, division, subtotals, grand totals, text manipulations, etc.</a:t>
            </a:r>
          </a:p>
          <a:p>
            <a:r>
              <a:rPr lang="en-US" dirty="0"/>
              <a:t>8.3.4: Distinguish between absolute and relative cell references in a spreadsheet.</a:t>
            </a:r>
          </a:p>
          <a:p>
            <a:r>
              <a:rPr lang="en-US" dirty="0"/>
              <a:t>8.3.1: Identify various spreadsheet functions (i.e., preset formulas), including sum, average, count, maximum value, minimum value, etc.</a:t>
            </a:r>
          </a:p>
          <a:p>
            <a:r>
              <a:rPr lang="en-US" dirty="0"/>
              <a:t>8.3.2: Sum the numeric values of multiple cells.</a:t>
            </a:r>
          </a:p>
          <a:p>
            <a:r>
              <a:rPr lang="en-US" dirty="0"/>
              <a:t>8.3.5: Use conditional formatting to highlight text in a spreadsheet.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848000"/>
            <a:ext cx="4683912" cy="4510597"/>
          </a:xfrm>
        </p:spPr>
        <p:txBody>
          <a:bodyPr>
            <a:normAutofit/>
          </a:bodyPr>
          <a:lstStyle/>
          <a:p>
            <a:r>
              <a:rPr lang="en-US" sz="2200" dirty="0"/>
              <a:t>A spreadsheet can perform calculations just like your calculator. </a:t>
            </a:r>
          </a:p>
          <a:p>
            <a:r>
              <a:rPr lang="en-US" sz="2200" dirty="0"/>
              <a:t>However, you need to tell your spreadsheet all of details regarding what is to be calculated and how – by using a </a:t>
            </a:r>
            <a:r>
              <a:rPr lang="en-US" sz="2200" b="1" dirty="0"/>
              <a:t>formula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You will begin a formula with an equals (=).</a:t>
            </a:r>
          </a:p>
          <a:p>
            <a:r>
              <a:rPr lang="en-US" sz="2200" dirty="0"/>
              <a:t>After the equals, you enter the numbers or cell reference and operation (+, -, * or /) you want performed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Performing Calculations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B1EF5B-DD7C-4562-B6DA-0694A7154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340" y="3631954"/>
            <a:ext cx="3135429" cy="17419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C7712D-A1C3-4C0E-8855-E98F21539E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782" r="73335" b="74198"/>
          <a:stretch/>
        </p:blipFill>
        <p:spPr>
          <a:xfrm>
            <a:off x="5675339" y="2242332"/>
            <a:ext cx="3135429" cy="13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9" y="1800665"/>
            <a:ext cx="6423470" cy="4515729"/>
          </a:xfrm>
        </p:spPr>
        <p:txBody>
          <a:bodyPr>
            <a:normAutofit/>
          </a:bodyPr>
          <a:lstStyle/>
          <a:p>
            <a:r>
              <a:rPr lang="en-US" sz="2200" b="1" dirty="0"/>
              <a:t>Cell references </a:t>
            </a:r>
            <a:r>
              <a:rPr lang="en-US" sz="2200" dirty="0"/>
              <a:t>will update your calculations automatically if the values ever change.  </a:t>
            </a:r>
          </a:p>
          <a:p>
            <a:r>
              <a:rPr lang="en-US" sz="2200" dirty="0"/>
              <a:t>Remember, to follow your </a:t>
            </a:r>
            <a:r>
              <a:rPr lang="en-US" sz="2200" b="1" u="sng" dirty="0"/>
              <a:t>PEMDAS</a:t>
            </a:r>
            <a:r>
              <a:rPr lang="en-US" sz="2200" dirty="0"/>
              <a:t> order of operations when entering your formulas.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Performing Calculations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9EF541-1738-4C6F-9152-79A0B38773F0}"/>
              </a:ext>
            </a:extLst>
          </p:cNvPr>
          <p:cNvGrpSpPr/>
          <p:nvPr/>
        </p:nvGrpSpPr>
        <p:grpSpPr>
          <a:xfrm>
            <a:off x="329651" y="3559969"/>
            <a:ext cx="6099284" cy="2891359"/>
            <a:chOff x="329651" y="3156827"/>
            <a:chExt cx="6457070" cy="3294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E82459-1849-48FD-B595-6DEFD42E430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"/>
            <a:stretch>
              <a:fillRect/>
            </a:stretch>
          </p:blipFill>
          <p:spPr bwMode="auto">
            <a:xfrm>
              <a:off x="329651" y="4214566"/>
              <a:ext cx="6457070" cy="2236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E3CDC2-0613-4BBF-90E1-AC4C9A40D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82" r="45084" b="79218"/>
            <a:stretch/>
          </p:blipFill>
          <p:spPr>
            <a:xfrm>
              <a:off x="329651" y="3156827"/>
              <a:ext cx="6457070" cy="105773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24AC41D-7D8B-4D2F-95B2-A2C835F1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199" y="3736080"/>
            <a:ext cx="2143125" cy="20002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6C3A8E-6B7A-40C5-9E7B-58A901F39A35}"/>
              </a:ext>
            </a:extLst>
          </p:cNvPr>
          <p:cNvGrpSpPr/>
          <p:nvPr/>
        </p:nvGrpSpPr>
        <p:grpSpPr>
          <a:xfrm>
            <a:off x="6638885" y="1473471"/>
            <a:ext cx="2503824" cy="2016158"/>
            <a:chOff x="6623108" y="3845462"/>
            <a:chExt cx="2503824" cy="20161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F8E7D4-F9B2-4DB7-ACA8-5FB650D5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3108" y="4116021"/>
              <a:ext cx="1574917" cy="16443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068EBF-DFEC-4446-92E0-590307908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872" t="4287" r="7300" b="10152"/>
            <a:stretch/>
          </p:blipFill>
          <p:spPr>
            <a:xfrm>
              <a:off x="8198025" y="3845462"/>
              <a:ext cx="928907" cy="2016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971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690688"/>
            <a:ext cx="8078622" cy="462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you enter a formula in a cell, you can use the </a:t>
            </a:r>
            <a:r>
              <a:rPr lang="en-US" b="1" dirty="0"/>
              <a:t>Copy</a:t>
            </a:r>
            <a:r>
              <a:rPr lang="en-US" dirty="0"/>
              <a:t> and </a:t>
            </a:r>
            <a:r>
              <a:rPr lang="en-US" b="1" dirty="0"/>
              <a:t>Paste</a:t>
            </a:r>
            <a:r>
              <a:rPr lang="en-US" dirty="0"/>
              <a:t> commands to quickly add the formula to other cells. </a:t>
            </a:r>
          </a:p>
          <a:p>
            <a:r>
              <a:rPr lang="en-US" sz="2000" b="1" dirty="0"/>
              <a:t>Relative </a:t>
            </a:r>
            <a:r>
              <a:rPr lang="en-US" sz="2000" dirty="0"/>
              <a:t>means that the formula changes when it’s copied and pasted to a new location.</a:t>
            </a:r>
          </a:p>
          <a:p>
            <a:r>
              <a:rPr lang="en-US" sz="2000" b="1" dirty="0"/>
              <a:t>Absolute </a:t>
            </a:r>
            <a:r>
              <a:rPr lang="en-US" sz="2000" dirty="0"/>
              <a:t>means that you don’t want the formula to change when you copy it to a new location. </a:t>
            </a:r>
          </a:p>
          <a:p>
            <a:pPr lvl="1"/>
            <a:r>
              <a:rPr lang="en-US" dirty="0"/>
              <a:t>Using the </a:t>
            </a:r>
            <a:r>
              <a:rPr lang="en-US" b="1" dirty="0"/>
              <a:t>dollar sign ($) </a:t>
            </a:r>
            <a:r>
              <a:rPr lang="en-US" dirty="0"/>
              <a:t>in front of each part of the cell reference will help it remain constant.</a:t>
            </a:r>
          </a:p>
          <a:p>
            <a:pPr lvl="2"/>
            <a:r>
              <a:rPr lang="en-US" sz="1800" b="1" dirty="0"/>
              <a:t>$A$1</a:t>
            </a:r>
            <a:r>
              <a:rPr lang="en-US" sz="1800" dirty="0"/>
              <a:t>  Holds the entire cell reference constant.</a:t>
            </a:r>
          </a:p>
          <a:p>
            <a:pPr lvl="2"/>
            <a:r>
              <a:rPr lang="en-US" sz="1800" b="1" dirty="0"/>
              <a:t>$A1</a:t>
            </a:r>
            <a:r>
              <a:rPr lang="en-US" sz="1800" dirty="0"/>
              <a:t>  Holds column A as a constant reference but changes the row number.</a:t>
            </a:r>
          </a:p>
          <a:p>
            <a:pPr lvl="2"/>
            <a:r>
              <a:rPr lang="en-US" sz="1800" b="1" dirty="0"/>
              <a:t>A$1</a:t>
            </a:r>
            <a:r>
              <a:rPr lang="en-US" sz="1800" dirty="0"/>
              <a:t>  Holds row 1 as a constant reference but changes the column number.</a:t>
            </a:r>
          </a:p>
          <a:p>
            <a:pPr lvl="2"/>
            <a:endParaRPr lang="en-US" sz="17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Using Common Spreadsheet Formulas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38689-411B-4E8F-A3C3-8760B18627B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52"/>
          <a:stretch/>
        </p:blipFill>
        <p:spPr bwMode="auto">
          <a:xfrm>
            <a:off x="1274382" y="5183944"/>
            <a:ext cx="6595235" cy="1237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44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8" y="1690688"/>
            <a:ext cx="8078622" cy="462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spreadsheet application contains </a:t>
            </a:r>
            <a:r>
              <a:rPr lang="en-US" b="1" dirty="0"/>
              <a:t>functions</a:t>
            </a:r>
            <a:r>
              <a:rPr lang="en-US" dirty="0"/>
              <a:t> that help simplify your formulas and calculate more complex formulas with greater ease. </a:t>
            </a:r>
          </a:p>
          <a:p>
            <a:r>
              <a:rPr lang="en-US" b="1" dirty="0"/>
              <a:t>Functions</a:t>
            </a:r>
            <a:r>
              <a:rPr lang="en-US" dirty="0"/>
              <a:t> are preset formulas that are broken out into arguments or parts to make completing the function easier. </a:t>
            </a:r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endParaRPr lang="en-US" sz="1700" b="1" dirty="0"/>
          </a:p>
          <a:p>
            <a:r>
              <a:rPr lang="en-US" b="1" dirty="0"/>
              <a:t>SUM</a:t>
            </a:r>
            <a:r>
              <a:rPr lang="en-US" dirty="0"/>
              <a:t> function is used to add a range of cells. </a:t>
            </a:r>
          </a:p>
          <a:p>
            <a:pPr marL="0" indent="0">
              <a:buNone/>
            </a:pPr>
            <a:r>
              <a:rPr lang="en-US" b="1" dirty="0"/>
              <a:t>	=SUM([first cell]:[last cell]) ––––  =SUM(C2:F2)</a:t>
            </a:r>
          </a:p>
          <a:p>
            <a:r>
              <a:rPr lang="en-US" b="1" dirty="0"/>
              <a:t>AVERAGE</a:t>
            </a:r>
            <a:r>
              <a:rPr lang="en-US" dirty="0"/>
              <a:t> function will add together all the cells then divides the total by the number of cells in the range.</a:t>
            </a:r>
          </a:p>
          <a:p>
            <a:pPr marL="0" indent="0">
              <a:buNone/>
            </a:pPr>
            <a:r>
              <a:rPr lang="en-US" b="1" dirty="0"/>
              <a:t>	=AVERAGE ([first cell]:[last cell]) ––––  =AVERAGE(C2:F2)</a:t>
            </a:r>
          </a:p>
          <a:p>
            <a:endParaRPr lang="en-US" dirty="0"/>
          </a:p>
          <a:p>
            <a:endParaRPr lang="en-US" sz="17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Exploring Common Spreadsheet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E28F8-6872-4C7D-8A8B-2A5E00C06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2" r="61804" b="79218"/>
          <a:stretch/>
        </p:blipFill>
        <p:spPr>
          <a:xfrm>
            <a:off x="1522357" y="3095735"/>
            <a:ext cx="5131661" cy="11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4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44B15-65E1-436A-B92F-27D7ED9EF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6" r="31519" b="16821"/>
          <a:stretch/>
        </p:blipFill>
        <p:spPr>
          <a:xfrm>
            <a:off x="759655" y="2194559"/>
            <a:ext cx="7230794" cy="4256046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use formulas in spreadsheets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5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565" y="4846839"/>
            <a:ext cx="5019193" cy="611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573280" y="5096485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727" y="1690690"/>
            <a:ext cx="5387298" cy="462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Conditional formatting </a:t>
            </a:r>
            <a:r>
              <a:rPr lang="en-US" dirty="0"/>
              <a:t>looks at the cell content and tests it against a condition. If the results of the test are TRUE, formatting of your choice is applied</a:t>
            </a:r>
          </a:p>
          <a:p>
            <a:r>
              <a:rPr lang="en-US" sz="2000" dirty="0"/>
              <a:t>If </a:t>
            </a:r>
            <a:r>
              <a:rPr lang="en-US" sz="2000" b="1" dirty="0"/>
              <a:t>row 2 </a:t>
            </a:r>
            <a:r>
              <a:rPr lang="en-US" sz="2000" dirty="0"/>
              <a:t>of </a:t>
            </a:r>
            <a:r>
              <a:rPr lang="en-US" sz="2000" b="1" dirty="0"/>
              <a:t>column $B </a:t>
            </a:r>
            <a:r>
              <a:rPr lang="en-US" sz="2000" dirty="0"/>
              <a:t>($ is constant) is </a:t>
            </a:r>
            <a:r>
              <a:rPr lang="en-US" sz="2000" b="1" dirty="0"/>
              <a:t>&gt;</a:t>
            </a:r>
            <a:r>
              <a:rPr lang="en-US" sz="2000" dirty="0"/>
              <a:t> </a:t>
            </a:r>
            <a:r>
              <a:rPr lang="en-US" sz="2000" b="1" dirty="0"/>
              <a:t>row 1</a:t>
            </a:r>
            <a:r>
              <a:rPr lang="en-US" sz="2000" dirty="0"/>
              <a:t> of column $B, then the formatting should be a yellow highlighted row (TRUE)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Working with Conditional Formatting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C234DB-EF37-4479-90FE-47AE2A569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60"/>
          <a:stretch/>
        </p:blipFill>
        <p:spPr>
          <a:xfrm>
            <a:off x="436728" y="4186422"/>
            <a:ext cx="8315325" cy="19729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CFDC8E6-EB48-4075-BA92-C01DF723C488}"/>
              </a:ext>
            </a:extLst>
          </p:cNvPr>
          <p:cNvGrpSpPr/>
          <p:nvPr/>
        </p:nvGrpSpPr>
        <p:grpSpPr>
          <a:xfrm>
            <a:off x="6344529" y="1956636"/>
            <a:ext cx="2170821" cy="1595636"/>
            <a:chOff x="5641367" y="1647147"/>
            <a:chExt cx="2170821" cy="15956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4D99B0-2ECE-4739-9226-114896426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147" t="8543" r="30154" b="78664"/>
            <a:stretch/>
          </p:blipFill>
          <p:spPr>
            <a:xfrm>
              <a:off x="5641367" y="2103064"/>
              <a:ext cx="2170821" cy="11397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1D13435-12F4-45E2-94B5-9C6A313EE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97" t="4090" r="90948" b="90793"/>
            <a:stretch/>
          </p:blipFill>
          <p:spPr>
            <a:xfrm>
              <a:off x="5651161" y="1647147"/>
              <a:ext cx="737661" cy="455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798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44B15-65E1-436A-B92F-27D7ED9EF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86" r="31519" b="16821"/>
          <a:stretch/>
        </p:blipFill>
        <p:spPr>
          <a:xfrm>
            <a:off x="759655" y="2194559"/>
            <a:ext cx="7230794" cy="4256046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55695" y="1690689"/>
            <a:ext cx="8528998" cy="448627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How to use conditional formatting in spreadsheets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50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                       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                                                </a:t>
            </a:r>
            <a:r>
              <a:rPr lang="en-US" sz="1600" dirty="0">
                <a:solidFill>
                  <a:srgbClr val="FF0000"/>
                </a:solidFill>
              </a:rPr>
              <a:t>Click Here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0565" y="4846839"/>
            <a:ext cx="5019193" cy="611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573280" y="5180893"/>
            <a:ext cx="272955" cy="218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493</Words>
  <Application>Microsoft Office PowerPoint</Application>
  <PresentationFormat>On-screen Show (4:3)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ICT Spreadsheets Lesson 3:   Working with Formulas and Functions</vt:lpstr>
      <vt:lpstr>Objectives – Lesson 3</vt:lpstr>
      <vt:lpstr>Performing Calculations</vt:lpstr>
      <vt:lpstr>Performing Calculations</vt:lpstr>
      <vt:lpstr>Using Common Spreadsheet Formulas</vt:lpstr>
      <vt:lpstr>Exploring Common Spreadsheet Functions</vt:lpstr>
      <vt:lpstr>Let’s Watch the Video</vt:lpstr>
      <vt:lpstr>Working with Conditional Formatting</vt:lpstr>
      <vt:lpstr>Let’s Watch the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stephanie sanchez</cp:lastModifiedBy>
  <cp:revision>212</cp:revision>
  <dcterms:created xsi:type="dcterms:W3CDTF">2015-10-05T10:58:57Z</dcterms:created>
  <dcterms:modified xsi:type="dcterms:W3CDTF">2017-07-23T08:35:44Z</dcterms:modified>
</cp:coreProperties>
</file>